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9" r:id="rId4"/>
    <p:sldId id="259" r:id="rId5"/>
    <p:sldId id="261" r:id="rId6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6" autoAdjust="0"/>
    <p:restoredTop sz="96469" autoAdjust="0"/>
  </p:normalViewPr>
  <p:slideViewPr>
    <p:cSldViewPr snapToGrid="0">
      <p:cViewPr varScale="1">
        <p:scale>
          <a:sx n="116" d="100"/>
          <a:sy n="116" d="100"/>
        </p:scale>
        <p:origin x="252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DDEAAE-DE55-45A3-A4F7-3874E0140D37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 rtlCol="0"/>
        <a:lstStyle/>
        <a:p>
          <a:pPr rtl="0"/>
          <a:endParaRPr lang="en-US"/>
        </a:p>
      </dgm:t>
    </dgm:pt>
    <dgm:pt modelId="{E4D23657-D1E8-4B22-974B-8DC90813F51B}">
      <dgm:prSet phldrT="[Text]"/>
      <dgm:spPr/>
      <dgm:t>
        <a:bodyPr rtlCol="0"/>
        <a:lstStyle/>
        <a:p>
          <a:pPr rtl="0"/>
          <a:r>
            <a:rPr lang="it-IT" noProof="0" dirty="0" smtClean="0"/>
            <a:t>Incentivare lo scambio generazionale</a:t>
          </a:r>
          <a:endParaRPr lang="it-IT" noProof="0" dirty="0"/>
        </a:p>
      </dgm:t>
    </dgm:pt>
    <dgm:pt modelId="{89EF0911-2234-42D0-AEF3-7FADAFD12999}" type="parTrans" cxnId="{99F95D8E-A851-4953-A3C5-9BF7753ED9FA}">
      <dgm:prSet/>
      <dgm:spPr/>
      <dgm:t>
        <a:bodyPr rtlCol="0"/>
        <a:lstStyle/>
        <a:p>
          <a:pPr rtl="0"/>
          <a:endParaRPr lang="en-US"/>
        </a:p>
      </dgm:t>
    </dgm:pt>
    <dgm:pt modelId="{529487B0-19AA-4AAC-8F83-CF2C113EB84D}" type="sibTrans" cxnId="{99F95D8E-A851-4953-A3C5-9BF7753ED9FA}">
      <dgm:prSet/>
      <dgm:spPr/>
      <dgm:t>
        <a:bodyPr rtlCol="0"/>
        <a:lstStyle/>
        <a:p>
          <a:pPr rtl="0"/>
          <a:endParaRPr lang="en-US"/>
        </a:p>
      </dgm:t>
    </dgm:pt>
    <dgm:pt modelId="{EF034794-D109-40B6-8FA2-8971C3123AB6}">
      <dgm:prSet phldrT="[Text]"/>
      <dgm:spPr/>
      <dgm:t>
        <a:bodyPr rtlCol="0"/>
        <a:lstStyle/>
        <a:p>
          <a:pPr rtl="0"/>
          <a:r>
            <a:rPr lang="it-IT" noProof="0" dirty="0" smtClean="0"/>
            <a:t>Ampliare l’offerta di progetti ed azioni rivolte agli under 16	</a:t>
          </a:r>
          <a:endParaRPr lang="it-IT" noProof="0" dirty="0"/>
        </a:p>
      </dgm:t>
    </dgm:pt>
    <dgm:pt modelId="{64D09C75-3D44-4CEF-9459-5C91DB44A9EA}" type="parTrans" cxnId="{80FF73C0-9BCD-436E-A85B-D6D7D322462C}">
      <dgm:prSet/>
      <dgm:spPr/>
      <dgm:t>
        <a:bodyPr rtlCol="0"/>
        <a:lstStyle/>
        <a:p>
          <a:pPr rtl="0"/>
          <a:endParaRPr lang="en-US"/>
        </a:p>
      </dgm:t>
    </dgm:pt>
    <dgm:pt modelId="{CDDFC891-FC62-4131-A642-2D94388BCCE2}" type="sibTrans" cxnId="{80FF73C0-9BCD-436E-A85B-D6D7D322462C}">
      <dgm:prSet/>
      <dgm:spPr/>
      <dgm:t>
        <a:bodyPr rtlCol="0"/>
        <a:lstStyle/>
        <a:p>
          <a:pPr rtl="0"/>
          <a:endParaRPr lang="en-US"/>
        </a:p>
      </dgm:t>
    </dgm:pt>
    <dgm:pt modelId="{15E11DBD-E9B5-4BCF-A56C-7AAE26CE30DC}">
      <dgm:prSet phldrT="[Text]"/>
      <dgm:spPr/>
      <dgm:t>
        <a:bodyPr rtlCol="0"/>
        <a:lstStyle/>
        <a:p>
          <a:pPr rtl="0"/>
          <a:r>
            <a:rPr lang="it-IT" noProof="0" dirty="0" smtClean="0"/>
            <a:t>Migliorare l’attrattività delle iniziative promosse</a:t>
          </a:r>
          <a:endParaRPr lang="it-IT" noProof="0" dirty="0"/>
        </a:p>
      </dgm:t>
    </dgm:pt>
    <dgm:pt modelId="{B7B43D5B-12E9-44B1-B818-4B50F6AD3C0A}" type="parTrans" cxnId="{5E0737F0-6DE4-4885-BC59-82E10D617E50}">
      <dgm:prSet/>
      <dgm:spPr/>
      <dgm:t>
        <a:bodyPr rtlCol="0"/>
        <a:lstStyle/>
        <a:p>
          <a:pPr rtl="0"/>
          <a:endParaRPr lang="en-US"/>
        </a:p>
      </dgm:t>
    </dgm:pt>
    <dgm:pt modelId="{329BDEDB-415B-4AB3-B964-E819D0C56DBB}" type="sibTrans" cxnId="{5E0737F0-6DE4-4885-BC59-82E10D617E50}">
      <dgm:prSet/>
      <dgm:spPr/>
      <dgm:t>
        <a:bodyPr rtlCol="0"/>
        <a:lstStyle/>
        <a:p>
          <a:pPr rtl="0"/>
          <a:endParaRPr lang="en-US"/>
        </a:p>
      </dgm:t>
    </dgm:pt>
    <dgm:pt modelId="{778AA374-0E17-4AEA-8EB6-0C342D57D8D8}">
      <dgm:prSet phldrT="[Text]"/>
      <dgm:spPr/>
      <dgm:t>
        <a:bodyPr rtlCol="0"/>
        <a:lstStyle/>
        <a:p>
          <a:pPr rtl="0"/>
          <a:r>
            <a:rPr lang="it-IT" noProof="0" dirty="0" smtClean="0"/>
            <a:t>Offrire esperienze di orientamento e accompagnamento nella creazione di spazi professionali e di vita</a:t>
          </a:r>
          <a:endParaRPr lang="it-IT" noProof="0" dirty="0"/>
        </a:p>
      </dgm:t>
    </dgm:pt>
    <dgm:pt modelId="{5E28F01D-9664-415C-A0CD-EBFDAB29426C}" type="parTrans" cxnId="{6F55886F-2AC8-4F4F-B328-821CB3A2117B}">
      <dgm:prSet/>
      <dgm:spPr/>
      <dgm:t>
        <a:bodyPr rtlCol="0"/>
        <a:lstStyle/>
        <a:p>
          <a:pPr rtl="0"/>
          <a:endParaRPr lang="en-US"/>
        </a:p>
      </dgm:t>
    </dgm:pt>
    <dgm:pt modelId="{1A604594-E883-4DA9-8A2A-16DFACE8640A}" type="sibTrans" cxnId="{6F55886F-2AC8-4F4F-B328-821CB3A2117B}">
      <dgm:prSet/>
      <dgm:spPr/>
      <dgm:t>
        <a:bodyPr rtlCol="0"/>
        <a:lstStyle/>
        <a:p>
          <a:pPr rtl="0"/>
          <a:endParaRPr lang="en-US"/>
        </a:p>
      </dgm:t>
    </dgm:pt>
    <dgm:pt modelId="{05F1A7D0-6E45-49DA-80B3-7FF4B8783E58}">
      <dgm:prSet phldrT="[Text]"/>
      <dgm:spPr/>
      <dgm:t>
        <a:bodyPr rtlCol="0"/>
        <a:lstStyle/>
        <a:p>
          <a:pPr rtl="0"/>
          <a:r>
            <a:rPr lang="it-IT" noProof="0" dirty="0" smtClean="0"/>
            <a:t>Valorizzare e sostenere la dimensione di confronto e scambio tra i giovani</a:t>
          </a:r>
          <a:endParaRPr lang="it-IT" noProof="0" dirty="0"/>
        </a:p>
      </dgm:t>
    </dgm:pt>
    <dgm:pt modelId="{3ECE110E-B07E-4F19-B2DF-3E42E99B2E8D}" type="parTrans" cxnId="{33A927E1-3C94-4A92-8DB3-42886008240C}">
      <dgm:prSet/>
      <dgm:spPr/>
      <dgm:t>
        <a:bodyPr rtlCol="0"/>
        <a:lstStyle/>
        <a:p>
          <a:pPr rtl="0"/>
          <a:endParaRPr lang="en-US"/>
        </a:p>
      </dgm:t>
    </dgm:pt>
    <dgm:pt modelId="{47B1D0F3-117D-4CE7-9037-3F5A4995054A}" type="sibTrans" cxnId="{33A927E1-3C94-4A92-8DB3-42886008240C}">
      <dgm:prSet/>
      <dgm:spPr/>
      <dgm:t>
        <a:bodyPr rtlCol="0"/>
        <a:lstStyle/>
        <a:p>
          <a:pPr rtl="0"/>
          <a:endParaRPr lang="en-US"/>
        </a:p>
      </dgm:t>
    </dgm:pt>
    <dgm:pt modelId="{EB3CB291-E23A-4667-A32E-A640A76557A1}" type="pres">
      <dgm:prSet presAssocID="{41DDEAAE-DE55-45A3-A4F7-3874E0140D3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01035298-0CF7-4145-8EE2-24DBFEAF33BB}" type="pres">
      <dgm:prSet presAssocID="{E4D23657-D1E8-4B22-974B-8DC90813F51B}" presName="composite" presStyleCnt="0"/>
      <dgm:spPr/>
    </dgm:pt>
    <dgm:pt modelId="{21E1F518-1190-4883-914B-1FB66E6D3A63}" type="pres">
      <dgm:prSet presAssocID="{E4D23657-D1E8-4B22-974B-8DC90813F51B}" presName="LShape" presStyleLbl="alignNode1" presStyleIdx="0" presStyleCnt="9"/>
      <dgm:spPr/>
    </dgm:pt>
    <dgm:pt modelId="{80B372F1-8EF3-4532-ACC6-E65E1D63ACA2}" type="pres">
      <dgm:prSet presAssocID="{E4D23657-D1E8-4B22-974B-8DC90813F51B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746139E-4627-4CCC-9299-5653D77ED24D}" type="pres">
      <dgm:prSet presAssocID="{E4D23657-D1E8-4B22-974B-8DC90813F51B}" presName="Triangle" presStyleLbl="alignNode1" presStyleIdx="1" presStyleCnt="9"/>
      <dgm:spPr/>
    </dgm:pt>
    <dgm:pt modelId="{780BC64D-2F67-498A-99F6-7EB28080D705}" type="pres">
      <dgm:prSet presAssocID="{529487B0-19AA-4AAC-8F83-CF2C113EB84D}" presName="sibTrans" presStyleCnt="0"/>
      <dgm:spPr/>
    </dgm:pt>
    <dgm:pt modelId="{68E230FA-2656-4C78-B827-58AFD214F445}" type="pres">
      <dgm:prSet presAssocID="{529487B0-19AA-4AAC-8F83-CF2C113EB84D}" presName="space" presStyleCnt="0"/>
      <dgm:spPr/>
    </dgm:pt>
    <dgm:pt modelId="{B07824BD-C1CB-4098-8E38-D3E1F721DF31}" type="pres">
      <dgm:prSet presAssocID="{EF034794-D109-40B6-8FA2-8971C3123AB6}" presName="composite" presStyleCnt="0"/>
      <dgm:spPr/>
    </dgm:pt>
    <dgm:pt modelId="{85769F8C-5820-4CB5-B01D-69A648973D8F}" type="pres">
      <dgm:prSet presAssocID="{EF034794-D109-40B6-8FA2-8971C3123AB6}" presName="LShape" presStyleLbl="alignNode1" presStyleIdx="2" presStyleCnt="9"/>
      <dgm:spPr/>
    </dgm:pt>
    <dgm:pt modelId="{18F7A15A-3ED1-4A32-B700-36B8D6BBE441}" type="pres">
      <dgm:prSet presAssocID="{EF034794-D109-40B6-8FA2-8971C3123AB6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6F2BEFC-1674-4E8D-98FF-DE4432BB887C}" type="pres">
      <dgm:prSet presAssocID="{EF034794-D109-40B6-8FA2-8971C3123AB6}" presName="Triangle" presStyleLbl="alignNode1" presStyleIdx="3" presStyleCnt="9"/>
      <dgm:spPr/>
    </dgm:pt>
    <dgm:pt modelId="{E26373E0-D095-405B-9F4A-CC7FBB5BEBD2}" type="pres">
      <dgm:prSet presAssocID="{CDDFC891-FC62-4131-A642-2D94388BCCE2}" presName="sibTrans" presStyleCnt="0"/>
      <dgm:spPr/>
    </dgm:pt>
    <dgm:pt modelId="{8B10941C-73F0-477C-9F3D-EB0A4525ACBE}" type="pres">
      <dgm:prSet presAssocID="{CDDFC891-FC62-4131-A642-2D94388BCCE2}" presName="space" presStyleCnt="0"/>
      <dgm:spPr/>
    </dgm:pt>
    <dgm:pt modelId="{DF2F85E9-6BAE-40EA-8F18-DAFCA3EFFB69}" type="pres">
      <dgm:prSet presAssocID="{15E11DBD-E9B5-4BCF-A56C-7AAE26CE30DC}" presName="composite" presStyleCnt="0"/>
      <dgm:spPr/>
    </dgm:pt>
    <dgm:pt modelId="{A5E67CF4-39ED-4CC8-A27F-E45EA5D3AC44}" type="pres">
      <dgm:prSet presAssocID="{15E11DBD-E9B5-4BCF-A56C-7AAE26CE30DC}" presName="LShape" presStyleLbl="alignNode1" presStyleIdx="4" presStyleCnt="9"/>
      <dgm:spPr/>
    </dgm:pt>
    <dgm:pt modelId="{F0124EB5-2136-46F3-B2F4-41A5196C24A0}" type="pres">
      <dgm:prSet presAssocID="{15E11DBD-E9B5-4BCF-A56C-7AAE26CE30DC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5E82CFA-3F05-41CB-A66C-3A904CCE06CE}" type="pres">
      <dgm:prSet presAssocID="{15E11DBD-E9B5-4BCF-A56C-7AAE26CE30DC}" presName="Triangle" presStyleLbl="alignNode1" presStyleIdx="5" presStyleCnt="9"/>
      <dgm:spPr/>
    </dgm:pt>
    <dgm:pt modelId="{F5574CB1-AC1C-4773-A4A7-C4CE14EF6374}" type="pres">
      <dgm:prSet presAssocID="{329BDEDB-415B-4AB3-B964-E819D0C56DBB}" presName="sibTrans" presStyleCnt="0"/>
      <dgm:spPr/>
    </dgm:pt>
    <dgm:pt modelId="{14FCF07D-F999-4928-B62C-1135C3080FD1}" type="pres">
      <dgm:prSet presAssocID="{329BDEDB-415B-4AB3-B964-E819D0C56DBB}" presName="space" presStyleCnt="0"/>
      <dgm:spPr/>
    </dgm:pt>
    <dgm:pt modelId="{2489F161-D1CF-4A3D-8E95-6382395DC25B}" type="pres">
      <dgm:prSet presAssocID="{778AA374-0E17-4AEA-8EB6-0C342D57D8D8}" presName="composite" presStyleCnt="0"/>
      <dgm:spPr/>
    </dgm:pt>
    <dgm:pt modelId="{06EAFCDC-2041-4C37-BE64-7627BAA16382}" type="pres">
      <dgm:prSet presAssocID="{778AA374-0E17-4AEA-8EB6-0C342D57D8D8}" presName="LShape" presStyleLbl="alignNode1" presStyleIdx="6" presStyleCnt="9"/>
      <dgm:spPr/>
    </dgm:pt>
    <dgm:pt modelId="{AFC6068B-131B-444D-AF53-A5A2A6DC9AE7}" type="pres">
      <dgm:prSet presAssocID="{778AA374-0E17-4AEA-8EB6-0C342D57D8D8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62C0D9F-BF11-4D63-A28B-80FA21343A28}" type="pres">
      <dgm:prSet presAssocID="{778AA374-0E17-4AEA-8EB6-0C342D57D8D8}" presName="Triangle" presStyleLbl="alignNode1" presStyleIdx="7" presStyleCnt="9"/>
      <dgm:spPr/>
    </dgm:pt>
    <dgm:pt modelId="{F5EC4F6A-2B4F-420C-9BEA-A14EFB832731}" type="pres">
      <dgm:prSet presAssocID="{1A604594-E883-4DA9-8A2A-16DFACE8640A}" presName="sibTrans" presStyleCnt="0"/>
      <dgm:spPr/>
    </dgm:pt>
    <dgm:pt modelId="{41DC2B0B-BD37-48C1-BB85-7F75AC60BB5F}" type="pres">
      <dgm:prSet presAssocID="{1A604594-E883-4DA9-8A2A-16DFACE8640A}" presName="space" presStyleCnt="0"/>
      <dgm:spPr/>
    </dgm:pt>
    <dgm:pt modelId="{D2C6C114-9E17-4E64-9FCF-9C4365FE25B7}" type="pres">
      <dgm:prSet presAssocID="{05F1A7D0-6E45-49DA-80B3-7FF4B8783E58}" presName="composite" presStyleCnt="0"/>
      <dgm:spPr/>
    </dgm:pt>
    <dgm:pt modelId="{BA06DEFD-3E20-41CA-8CC7-585BE7A02A00}" type="pres">
      <dgm:prSet presAssocID="{05F1A7D0-6E45-49DA-80B3-7FF4B8783E58}" presName="LShape" presStyleLbl="alignNode1" presStyleIdx="8" presStyleCnt="9"/>
      <dgm:spPr/>
    </dgm:pt>
    <dgm:pt modelId="{D81336A4-814F-45EF-B582-2466B0D2E2A7}" type="pres">
      <dgm:prSet presAssocID="{05F1A7D0-6E45-49DA-80B3-7FF4B8783E58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0FF73C0-9BCD-436E-A85B-D6D7D322462C}" srcId="{41DDEAAE-DE55-45A3-A4F7-3874E0140D37}" destId="{EF034794-D109-40B6-8FA2-8971C3123AB6}" srcOrd="1" destOrd="0" parTransId="{64D09C75-3D44-4CEF-9459-5C91DB44A9EA}" sibTransId="{CDDFC891-FC62-4131-A642-2D94388BCCE2}"/>
    <dgm:cxn modelId="{144D3C17-9BB9-4853-A637-BAE8CE37705E}" type="presOf" srcId="{EF034794-D109-40B6-8FA2-8971C3123AB6}" destId="{18F7A15A-3ED1-4A32-B700-36B8D6BBE441}" srcOrd="0" destOrd="0" presId="urn:microsoft.com/office/officeart/2009/3/layout/StepUpProcess"/>
    <dgm:cxn modelId="{5E0737F0-6DE4-4885-BC59-82E10D617E50}" srcId="{41DDEAAE-DE55-45A3-A4F7-3874E0140D37}" destId="{15E11DBD-E9B5-4BCF-A56C-7AAE26CE30DC}" srcOrd="2" destOrd="0" parTransId="{B7B43D5B-12E9-44B1-B818-4B50F6AD3C0A}" sibTransId="{329BDEDB-415B-4AB3-B964-E819D0C56DBB}"/>
    <dgm:cxn modelId="{2607AFFA-E9F8-4160-9AE4-19F4DB2B71C9}" type="presOf" srcId="{41DDEAAE-DE55-45A3-A4F7-3874E0140D37}" destId="{EB3CB291-E23A-4667-A32E-A640A76557A1}" srcOrd="0" destOrd="0" presId="urn:microsoft.com/office/officeart/2009/3/layout/StepUpProcess"/>
    <dgm:cxn modelId="{686E8776-31B9-4547-B165-83B2470E83E1}" type="presOf" srcId="{778AA374-0E17-4AEA-8EB6-0C342D57D8D8}" destId="{AFC6068B-131B-444D-AF53-A5A2A6DC9AE7}" srcOrd="0" destOrd="0" presId="urn:microsoft.com/office/officeart/2009/3/layout/StepUpProcess"/>
    <dgm:cxn modelId="{6F55886F-2AC8-4F4F-B328-821CB3A2117B}" srcId="{41DDEAAE-DE55-45A3-A4F7-3874E0140D37}" destId="{778AA374-0E17-4AEA-8EB6-0C342D57D8D8}" srcOrd="3" destOrd="0" parTransId="{5E28F01D-9664-415C-A0CD-EBFDAB29426C}" sibTransId="{1A604594-E883-4DA9-8A2A-16DFACE8640A}"/>
    <dgm:cxn modelId="{33A927E1-3C94-4A92-8DB3-42886008240C}" srcId="{41DDEAAE-DE55-45A3-A4F7-3874E0140D37}" destId="{05F1A7D0-6E45-49DA-80B3-7FF4B8783E58}" srcOrd="4" destOrd="0" parTransId="{3ECE110E-B07E-4F19-B2DF-3E42E99B2E8D}" sibTransId="{47B1D0F3-117D-4CE7-9037-3F5A4995054A}"/>
    <dgm:cxn modelId="{99F95D8E-A851-4953-A3C5-9BF7753ED9FA}" srcId="{41DDEAAE-DE55-45A3-A4F7-3874E0140D37}" destId="{E4D23657-D1E8-4B22-974B-8DC90813F51B}" srcOrd="0" destOrd="0" parTransId="{89EF0911-2234-42D0-AEF3-7FADAFD12999}" sibTransId="{529487B0-19AA-4AAC-8F83-CF2C113EB84D}"/>
    <dgm:cxn modelId="{6178317C-4B4F-4FC5-8AC2-7ABBDA27CE1F}" type="presOf" srcId="{05F1A7D0-6E45-49DA-80B3-7FF4B8783E58}" destId="{D81336A4-814F-45EF-B582-2466B0D2E2A7}" srcOrd="0" destOrd="0" presId="urn:microsoft.com/office/officeart/2009/3/layout/StepUpProcess"/>
    <dgm:cxn modelId="{A98402AF-AFAB-470F-9C97-EF1C509D8499}" type="presOf" srcId="{15E11DBD-E9B5-4BCF-A56C-7AAE26CE30DC}" destId="{F0124EB5-2136-46F3-B2F4-41A5196C24A0}" srcOrd="0" destOrd="0" presId="urn:microsoft.com/office/officeart/2009/3/layout/StepUpProcess"/>
    <dgm:cxn modelId="{B9285067-C906-4FDE-AAAC-9EE99F7669E3}" type="presOf" srcId="{E4D23657-D1E8-4B22-974B-8DC90813F51B}" destId="{80B372F1-8EF3-4532-ACC6-E65E1D63ACA2}" srcOrd="0" destOrd="0" presId="urn:microsoft.com/office/officeart/2009/3/layout/StepUpProcess"/>
    <dgm:cxn modelId="{D3BFF791-8D8E-4FBF-9F59-1FB887121875}" type="presParOf" srcId="{EB3CB291-E23A-4667-A32E-A640A76557A1}" destId="{01035298-0CF7-4145-8EE2-24DBFEAF33BB}" srcOrd="0" destOrd="0" presId="urn:microsoft.com/office/officeart/2009/3/layout/StepUpProcess"/>
    <dgm:cxn modelId="{AFA2BCAD-2F0B-4C3E-86A6-55A260AD16B0}" type="presParOf" srcId="{01035298-0CF7-4145-8EE2-24DBFEAF33BB}" destId="{21E1F518-1190-4883-914B-1FB66E6D3A63}" srcOrd="0" destOrd="0" presId="urn:microsoft.com/office/officeart/2009/3/layout/StepUpProcess"/>
    <dgm:cxn modelId="{AF2B8620-9DC0-4A87-9014-D45C2D1F8B38}" type="presParOf" srcId="{01035298-0CF7-4145-8EE2-24DBFEAF33BB}" destId="{80B372F1-8EF3-4532-ACC6-E65E1D63ACA2}" srcOrd="1" destOrd="0" presId="urn:microsoft.com/office/officeart/2009/3/layout/StepUpProcess"/>
    <dgm:cxn modelId="{4AA5420E-C2A1-4D24-A1DA-DA9E7976427D}" type="presParOf" srcId="{01035298-0CF7-4145-8EE2-24DBFEAF33BB}" destId="{B746139E-4627-4CCC-9299-5653D77ED24D}" srcOrd="2" destOrd="0" presId="urn:microsoft.com/office/officeart/2009/3/layout/StepUpProcess"/>
    <dgm:cxn modelId="{C3204B2A-D9EE-439E-BA61-A2C860BFF519}" type="presParOf" srcId="{EB3CB291-E23A-4667-A32E-A640A76557A1}" destId="{780BC64D-2F67-498A-99F6-7EB28080D705}" srcOrd="1" destOrd="0" presId="urn:microsoft.com/office/officeart/2009/3/layout/StepUpProcess"/>
    <dgm:cxn modelId="{49AEC91A-7C1D-4222-94BA-4D738F2D6C79}" type="presParOf" srcId="{780BC64D-2F67-498A-99F6-7EB28080D705}" destId="{68E230FA-2656-4C78-B827-58AFD214F445}" srcOrd="0" destOrd="0" presId="urn:microsoft.com/office/officeart/2009/3/layout/StepUpProcess"/>
    <dgm:cxn modelId="{B3ADA2AF-BE62-4C22-84A1-F4C5043918A4}" type="presParOf" srcId="{EB3CB291-E23A-4667-A32E-A640A76557A1}" destId="{B07824BD-C1CB-4098-8E38-D3E1F721DF31}" srcOrd="2" destOrd="0" presId="urn:microsoft.com/office/officeart/2009/3/layout/StepUpProcess"/>
    <dgm:cxn modelId="{D55AC698-F4A8-404D-94F4-78DB0A0637AF}" type="presParOf" srcId="{B07824BD-C1CB-4098-8E38-D3E1F721DF31}" destId="{85769F8C-5820-4CB5-B01D-69A648973D8F}" srcOrd="0" destOrd="0" presId="urn:microsoft.com/office/officeart/2009/3/layout/StepUpProcess"/>
    <dgm:cxn modelId="{6DF3D3A6-F203-4587-9E47-85B7CF8CB3D6}" type="presParOf" srcId="{B07824BD-C1CB-4098-8E38-D3E1F721DF31}" destId="{18F7A15A-3ED1-4A32-B700-36B8D6BBE441}" srcOrd="1" destOrd="0" presId="urn:microsoft.com/office/officeart/2009/3/layout/StepUpProcess"/>
    <dgm:cxn modelId="{B0900791-DD10-486B-8501-E09AD6094101}" type="presParOf" srcId="{B07824BD-C1CB-4098-8E38-D3E1F721DF31}" destId="{F6F2BEFC-1674-4E8D-98FF-DE4432BB887C}" srcOrd="2" destOrd="0" presId="urn:microsoft.com/office/officeart/2009/3/layout/StepUpProcess"/>
    <dgm:cxn modelId="{3EE6A66E-230B-46C6-B833-F1FB7D9677BB}" type="presParOf" srcId="{EB3CB291-E23A-4667-A32E-A640A76557A1}" destId="{E26373E0-D095-405B-9F4A-CC7FBB5BEBD2}" srcOrd="3" destOrd="0" presId="urn:microsoft.com/office/officeart/2009/3/layout/StepUpProcess"/>
    <dgm:cxn modelId="{3C46AB4C-8FD6-4F18-89B0-206793A671D9}" type="presParOf" srcId="{E26373E0-D095-405B-9F4A-CC7FBB5BEBD2}" destId="{8B10941C-73F0-477C-9F3D-EB0A4525ACBE}" srcOrd="0" destOrd="0" presId="urn:microsoft.com/office/officeart/2009/3/layout/StepUpProcess"/>
    <dgm:cxn modelId="{BD02CC66-E7B8-4247-B83C-1E49E3A3190F}" type="presParOf" srcId="{EB3CB291-E23A-4667-A32E-A640A76557A1}" destId="{DF2F85E9-6BAE-40EA-8F18-DAFCA3EFFB69}" srcOrd="4" destOrd="0" presId="urn:microsoft.com/office/officeart/2009/3/layout/StepUpProcess"/>
    <dgm:cxn modelId="{73FD8DEB-3FA4-428D-8D3F-4FFB6F588D0C}" type="presParOf" srcId="{DF2F85E9-6BAE-40EA-8F18-DAFCA3EFFB69}" destId="{A5E67CF4-39ED-4CC8-A27F-E45EA5D3AC44}" srcOrd="0" destOrd="0" presId="urn:microsoft.com/office/officeart/2009/3/layout/StepUpProcess"/>
    <dgm:cxn modelId="{1D96201E-2684-4A2C-ABB0-E762F06034DB}" type="presParOf" srcId="{DF2F85E9-6BAE-40EA-8F18-DAFCA3EFFB69}" destId="{F0124EB5-2136-46F3-B2F4-41A5196C24A0}" srcOrd="1" destOrd="0" presId="urn:microsoft.com/office/officeart/2009/3/layout/StepUpProcess"/>
    <dgm:cxn modelId="{24606857-F5A8-4647-9106-43600BEA9834}" type="presParOf" srcId="{DF2F85E9-6BAE-40EA-8F18-DAFCA3EFFB69}" destId="{D5E82CFA-3F05-41CB-A66C-3A904CCE06CE}" srcOrd="2" destOrd="0" presId="urn:microsoft.com/office/officeart/2009/3/layout/StepUpProcess"/>
    <dgm:cxn modelId="{07D8BB63-7C45-4577-8989-CC9573B5B902}" type="presParOf" srcId="{EB3CB291-E23A-4667-A32E-A640A76557A1}" destId="{F5574CB1-AC1C-4773-A4A7-C4CE14EF6374}" srcOrd="5" destOrd="0" presId="urn:microsoft.com/office/officeart/2009/3/layout/StepUpProcess"/>
    <dgm:cxn modelId="{C4CA2C05-C5A2-47D3-932D-7D1B0EE24BEE}" type="presParOf" srcId="{F5574CB1-AC1C-4773-A4A7-C4CE14EF6374}" destId="{14FCF07D-F999-4928-B62C-1135C3080FD1}" srcOrd="0" destOrd="0" presId="urn:microsoft.com/office/officeart/2009/3/layout/StepUpProcess"/>
    <dgm:cxn modelId="{7F15FDE7-0796-409E-8E14-33BDA45130DC}" type="presParOf" srcId="{EB3CB291-E23A-4667-A32E-A640A76557A1}" destId="{2489F161-D1CF-4A3D-8E95-6382395DC25B}" srcOrd="6" destOrd="0" presId="urn:microsoft.com/office/officeart/2009/3/layout/StepUpProcess"/>
    <dgm:cxn modelId="{A311EB17-7B3B-4E73-8877-7EDCECD2CCA9}" type="presParOf" srcId="{2489F161-D1CF-4A3D-8E95-6382395DC25B}" destId="{06EAFCDC-2041-4C37-BE64-7627BAA16382}" srcOrd="0" destOrd="0" presId="urn:microsoft.com/office/officeart/2009/3/layout/StepUpProcess"/>
    <dgm:cxn modelId="{F054D3EE-12ED-41DF-BC28-75AFF24A2011}" type="presParOf" srcId="{2489F161-D1CF-4A3D-8E95-6382395DC25B}" destId="{AFC6068B-131B-444D-AF53-A5A2A6DC9AE7}" srcOrd="1" destOrd="0" presId="urn:microsoft.com/office/officeart/2009/3/layout/StepUpProcess"/>
    <dgm:cxn modelId="{B3F265FC-C9A3-4AB3-9CED-F7D5EE371186}" type="presParOf" srcId="{2489F161-D1CF-4A3D-8E95-6382395DC25B}" destId="{F62C0D9F-BF11-4D63-A28B-80FA21343A28}" srcOrd="2" destOrd="0" presId="urn:microsoft.com/office/officeart/2009/3/layout/StepUpProcess"/>
    <dgm:cxn modelId="{41FBC4D4-7CE4-4553-BFA6-B9C39AFCA8EF}" type="presParOf" srcId="{EB3CB291-E23A-4667-A32E-A640A76557A1}" destId="{F5EC4F6A-2B4F-420C-9BEA-A14EFB832731}" srcOrd="7" destOrd="0" presId="urn:microsoft.com/office/officeart/2009/3/layout/StepUpProcess"/>
    <dgm:cxn modelId="{604F1BFC-D1C1-4B05-9E80-FEB729EF06F6}" type="presParOf" srcId="{F5EC4F6A-2B4F-420C-9BEA-A14EFB832731}" destId="{41DC2B0B-BD37-48C1-BB85-7F75AC60BB5F}" srcOrd="0" destOrd="0" presId="urn:microsoft.com/office/officeart/2009/3/layout/StepUpProcess"/>
    <dgm:cxn modelId="{C8CE4F5C-2D1E-4F23-B70E-3CA4AB9E86D1}" type="presParOf" srcId="{EB3CB291-E23A-4667-A32E-A640A76557A1}" destId="{D2C6C114-9E17-4E64-9FCF-9C4365FE25B7}" srcOrd="8" destOrd="0" presId="urn:microsoft.com/office/officeart/2009/3/layout/StepUpProcess"/>
    <dgm:cxn modelId="{28DAD026-A7ED-4EA6-BA50-86753202B1A1}" type="presParOf" srcId="{D2C6C114-9E17-4E64-9FCF-9C4365FE25B7}" destId="{BA06DEFD-3E20-41CA-8CC7-585BE7A02A00}" srcOrd="0" destOrd="0" presId="urn:microsoft.com/office/officeart/2009/3/layout/StepUpProcess"/>
    <dgm:cxn modelId="{1A762ABB-221E-44D3-9B21-B2EC055FC66D}" type="presParOf" srcId="{D2C6C114-9E17-4E64-9FCF-9C4365FE25B7}" destId="{D81336A4-814F-45EF-B582-2466B0D2E2A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E1F518-1190-4883-914B-1FB66E6D3A63}">
      <dsp:nvSpPr>
        <dsp:cNvPr id="0" name=""/>
        <dsp:cNvSpPr/>
      </dsp:nvSpPr>
      <dsp:spPr>
        <a:xfrm rot="5400000">
          <a:off x="397315" y="1985573"/>
          <a:ext cx="1179436" cy="1962555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B372F1-8EF3-4532-ACC6-E65E1D63ACA2}">
      <dsp:nvSpPr>
        <dsp:cNvPr id="0" name=""/>
        <dsp:cNvSpPr/>
      </dsp:nvSpPr>
      <dsp:spPr>
        <a:xfrm>
          <a:off x="200438" y="2571954"/>
          <a:ext cx="1771805" cy="15530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rtlCol="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noProof="0" dirty="0" smtClean="0"/>
            <a:t>Incentivare lo scambio generazionale</a:t>
          </a:r>
          <a:endParaRPr lang="it-IT" sz="1500" kern="1200" noProof="0" dirty="0"/>
        </a:p>
      </dsp:txBody>
      <dsp:txXfrm>
        <a:off x="200438" y="2571954"/>
        <a:ext cx="1771805" cy="1553091"/>
      </dsp:txXfrm>
    </dsp:sp>
    <dsp:sp modelId="{B746139E-4627-4CCC-9299-5653D77ED24D}">
      <dsp:nvSpPr>
        <dsp:cNvPr id="0" name=""/>
        <dsp:cNvSpPr/>
      </dsp:nvSpPr>
      <dsp:spPr>
        <a:xfrm>
          <a:off x="1637941" y="1841087"/>
          <a:ext cx="334303" cy="334303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769F8C-5820-4CB5-B01D-69A648973D8F}">
      <dsp:nvSpPr>
        <dsp:cNvPr id="0" name=""/>
        <dsp:cNvSpPr/>
      </dsp:nvSpPr>
      <dsp:spPr>
        <a:xfrm rot="5400000">
          <a:off x="2566352" y="1448842"/>
          <a:ext cx="1179436" cy="1962555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F7A15A-3ED1-4A32-B700-36B8D6BBE441}">
      <dsp:nvSpPr>
        <dsp:cNvPr id="0" name=""/>
        <dsp:cNvSpPr/>
      </dsp:nvSpPr>
      <dsp:spPr>
        <a:xfrm>
          <a:off x="2369475" y="2035224"/>
          <a:ext cx="1771805" cy="15530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rtlCol="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noProof="0" dirty="0" smtClean="0"/>
            <a:t>Ampliare l’offerta di progetti ed azioni rivolte agli under 16	</a:t>
          </a:r>
          <a:endParaRPr lang="it-IT" sz="1500" kern="1200" noProof="0" dirty="0"/>
        </a:p>
      </dsp:txBody>
      <dsp:txXfrm>
        <a:off x="2369475" y="2035224"/>
        <a:ext cx="1771805" cy="1553091"/>
      </dsp:txXfrm>
    </dsp:sp>
    <dsp:sp modelId="{F6F2BEFC-1674-4E8D-98FF-DE4432BB887C}">
      <dsp:nvSpPr>
        <dsp:cNvPr id="0" name=""/>
        <dsp:cNvSpPr/>
      </dsp:nvSpPr>
      <dsp:spPr>
        <a:xfrm>
          <a:off x="3806978" y="1304357"/>
          <a:ext cx="334303" cy="334303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67CF4-39ED-4CC8-A27F-E45EA5D3AC44}">
      <dsp:nvSpPr>
        <dsp:cNvPr id="0" name=""/>
        <dsp:cNvSpPr/>
      </dsp:nvSpPr>
      <dsp:spPr>
        <a:xfrm rot="5400000">
          <a:off x="4735388" y="912112"/>
          <a:ext cx="1179436" cy="1962555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24EB5-2136-46F3-B2F4-41A5196C24A0}">
      <dsp:nvSpPr>
        <dsp:cNvPr id="0" name=""/>
        <dsp:cNvSpPr/>
      </dsp:nvSpPr>
      <dsp:spPr>
        <a:xfrm>
          <a:off x="4538511" y="1498493"/>
          <a:ext cx="1771805" cy="15530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rtlCol="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noProof="0" dirty="0" smtClean="0"/>
            <a:t>Migliorare l’attrattività delle iniziative promosse</a:t>
          </a:r>
          <a:endParaRPr lang="it-IT" sz="1500" kern="1200" noProof="0" dirty="0"/>
        </a:p>
      </dsp:txBody>
      <dsp:txXfrm>
        <a:off x="4538511" y="1498493"/>
        <a:ext cx="1771805" cy="1553091"/>
      </dsp:txXfrm>
    </dsp:sp>
    <dsp:sp modelId="{D5E82CFA-3F05-41CB-A66C-3A904CCE06CE}">
      <dsp:nvSpPr>
        <dsp:cNvPr id="0" name=""/>
        <dsp:cNvSpPr/>
      </dsp:nvSpPr>
      <dsp:spPr>
        <a:xfrm>
          <a:off x="5976014" y="767627"/>
          <a:ext cx="334303" cy="334303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AFCDC-2041-4C37-BE64-7627BAA16382}">
      <dsp:nvSpPr>
        <dsp:cNvPr id="0" name=""/>
        <dsp:cNvSpPr/>
      </dsp:nvSpPr>
      <dsp:spPr>
        <a:xfrm rot="5400000">
          <a:off x="6904425" y="375382"/>
          <a:ext cx="1179436" cy="1962555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6068B-131B-444D-AF53-A5A2A6DC9AE7}">
      <dsp:nvSpPr>
        <dsp:cNvPr id="0" name=""/>
        <dsp:cNvSpPr/>
      </dsp:nvSpPr>
      <dsp:spPr>
        <a:xfrm>
          <a:off x="6707548" y="961763"/>
          <a:ext cx="1771805" cy="15530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rtlCol="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noProof="0" dirty="0" smtClean="0"/>
            <a:t>Offrire esperienze di orientamento e accompagnamento nella creazione di spazi professionali e di vita</a:t>
          </a:r>
          <a:endParaRPr lang="it-IT" sz="1500" kern="1200" noProof="0" dirty="0"/>
        </a:p>
      </dsp:txBody>
      <dsp:txXfrm>
        <a:off x="6707548" y="961763"/>
        <a:ext cx="1771805" cy="1553091"/>
      </dsp:txXfrm>
    </dsp:sp>
    <dsp:sp modelId="{F62C0D9F-BF11-4D63-A28B-80FA21343A28}">
      <dsp:nvSpPr>
        <dsp:cNvPr id="0" name=""/>
        <dsp:cNvSpPr/>
      </dsp:nvSpPr>
      <dsp:spPr>
        <a:xfrm>
          <a:off x="8145051" y="230896"/>
          <a:ext cx="334303" cy="334303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6DEFD-3E20-41CA-8CC7-585BE7A02A00}">
      <dsp:nvSpPr>
        <dsp:cNvPr id="0" name=""/>
        <dsp:cNvSpPr/>
      </dsp:nvSpPr>
      <dsp:spPr>
        <a:xfrm rot="5400000">
          <a:off x="9073462" y="-161347"/>
          <a:ext cx="1179436" cy="1962555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1336A4-814F-45EF-B582-2466B0D2E2A7}">
      <dsp:nvSpPr>
        <dsp:cNvPr id="0" name=""/>
        <dsp:cNvSpPr/>
      </dsp:nvSpPr>
      <dsp:spPr>
        <a:xfrm>
          <a:off x="8876584" y="425033"/>
          <a:ext cx="1771805" cy="15530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rtlCol="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noProof="0" dirty="0" smtClean="0"/>
            <a:t>Valorizzare e sostenere la dimensione di confronto e scambio tra i giovani</a:t>
          </a:r>
          <a:endParaRPr lang="it-IT" sz="1500" kern="1200" noProof="0" dirty="0"/>
        </a:p>
      </dsp:txBody>
      <dsp:txXfrm>
        <a:off x="8876584" y="425033"/>
        <a:ext cx="1771805" cy="15530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B49878D4-5D20-4CBA-9564-653ED8B239AA}" type="datetime1">
              <a:rPr lang="it-IT" smtClean="0"/>
              <a:t>21/01/2021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73F7AA83-DE31-4E93-AB07-EF7FB05F6670}" type="slidenum">
              <a:rPr lang="it-IT" smtClean="0"/>
              <a:pPr algn="r"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EBD0943E-868A-402C-86F4-EA412C87A09D}" type="datetime1">
              <a:rPr lang="it-IT" smtClean="0"/>
              <a:pPr/>
              <a:t>21/01/2021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dirty="0" smtClean="0"/>
              <a:t>Fare clic per modificare gli stili del testo dello schema</a:t>
            </a:r>
          </a:p>
          <a:p>
            <a:pPr lvl="1" rtl="0"/>
            <a:r>
              <a:rPr lang="it-IT" dirty="0" smtClean="0"/>
              <a:t>Secondo livello</a:t>
            </a:r>
          </a:p>
          <a:p>
            <a:pPr lvl="2" rtl="0"/>
            <a:r>
              <a:rPr lang="it-IT" dirty="0" smtClean="0"/>
              <a:t>Terzo livello</a:t>
            </a:r>
          </a:p>
          <a:p>
            <a:pPr lvl="3" rtl="0"/>
            <a:r>
              <a:rPr lang="it-IT" dirty="0" smtClean="0"/>
              <a:t>Quarto livello</a:t>
            </a:r>
          </a:p>
          <a:p>
            <a:pPr lvl="4" rtl="0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935E2820-AFE1-45FA-949E-17BDB534E1D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35E2820-AFE1-45FA-949E-17BDB534E1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49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3251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7818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rtlCol="0" anchor="b">
            <a:normAutofit/>
          </a:bodyPr>
          <a:lstStyle>
            <a:lvl1pPr algn="l" rtl="0">
              <a:lnSpc>
                <a:spcPct val="80000"/>
              </a:lnSpc>
              <a:defRPr sz="6600"/>
            </a:lvl1pPr>
          </a:lstStyle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45322EA-24B8-4244-A260-9E3E6A4357D2}" type="datetime1">
              <a:rPr lang="it-IT" smtClean="0"/>
              <a:pPr/>
              <a:t>21/01/2021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it-IT" smtClean="0"/>
              <a:t>Fare clic per modificare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779F954-82D9-460F-9423-E3A5528F686D}" type="datetime1">
              <a:rPr lang="it-IT" smtClean="0"/>
              <a:pPr/>
              <a:t>21/01/2021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 rtlCol="0"/>
          <a:lstStyle/>
          <a:p>
            <a:pPr lvl="0" rtl="0"/>
            <a:r>
              <a:rPr lang="it-IT" smtClean="0"/>
              <a:t>Fare clic per modificare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4662834-C33E-4307-9007-CD1233734AFA}" type="datetime1">
              <a:rPr lang="it-IT" smtClean="0"/>
              <a:pPr/>
              <a:t>21/01/2021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smtClean="0"/>
              <a:t>Fare clic per modificare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10C972D-BEC9-45AC-A58D-27EAD5EFD3E4}" type="datetime1">
              <a:rPr lang="it-IT" smtClean="0"/>
              <a:pPr/>
              <a:t>21/01/2021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rtlCol="0" anchor="b">
            <a:normAutofit/>
          </a:bodyPr>
          <a:lstStyle>
            <a:lvl1pPr algn="l" rtl="0">
              <a:defRPr sz="5200"/>
            </a:lvl1pPr>
          </a:lstStyle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B4EEE1A-74EB-442B-BCF3-19C755288FF1}" type="datetime1">
              <a:rPr lang="it-IT" smtClean="0"/>
              <a:pPr/>
              <a:t>21/01/2021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 rtlCol="0"/>
          <a:lstStyle/>
          <a:p>
            <a:pPr lvl="0" rtl="0"/>
            <a:r>
              <a:rPr lang="it-IT" smtClean="0"/>
              <a:t>Fare clic per modificare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 rtlCol="0"/>
          <a:lstStyle/>
          <a:p>
            <a:pPr lvl="0" rtl="0"/>
            <a:r>
              <a:rPr lang="it-IT" smtClean="0"/>
              <a:t>Fare clic per modificare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CAA5B88-F8D1-4123-B8A1-42C5701D1FE8}" type="datetime1">
              <a:rPr lang="it-IT" smtClean="0"/>
              <a:pPr/>
              <a:t>21/01/2021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 rtlCol="0"/>
          <a:lstStyle/>
          <a:p>
            <a:pPr lvl="0" rtl="0"/>
            <a:r>
              <a:rPr lang="it-IT" smtClean="0"/>
              <a:t>Fare clic per modificare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 rtlCol="0"/>
          <a:lstStyle/>
          <a:p>
            <a:pPr lvl="0" rtl="0"/>
            <a:r>
              <a:rPr lang="it-IT" smtClean="0"/>
              <a:t>Fare clic per modificare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CCA3F11-A9B2-4D6E-B22E-84A160BBFD9D}" type="datetime1">
              <a:rPr lang="it-IT" smtClean="0"/>
              <a:pPr/>
              <a:t>21/01/2021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3F4C50E-8718-4A96-A156-E07F6B9A8319}" type="datetime1">
              <a:rPr lang="it-IT" smtClean="0"/>
              <a:pPr/>
              <a:t>21/01/2021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30144E2-C126-4E46-9B05-C87C77F3B35A}" type="datetime1">
              <a:rPr lang="it-IT" smtClean="0"/>
              <a:pPr/>
              <a:t>21/01/2021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  <a:p>
            <a:pPr lvl="1" rtl="0"/>
            <a:r>
              <a:rPr lang="it-IT" smtClean="0"/>
              <a:t>Secondo livello</a:t>
            </a:r>
          </a:p>
          <a:p>
            <a:pPr lvl="2" rtl="0"/>
            <a:r>
              <a:rPr lang="it-IT" smtClean="0"/>
              <a:t>Terzo livello</a:t>
            </a:r>
          </a:p>
          <a:p>
            <a:pPr lvl="3" rtl="0"/>
            <a:r>
              <a:rPr lang="it-IT" smtClean="0"/>
              <a:t>Quarto livello</a:t>
            </a:r>
          </a:p>
          <a:p>
            <a:pPr lvl="4" rtl="0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3BF9191-3E1F-49FB-94A0-79C942EA511B}" type="datetime1">
              <a:rPr lang="it-IT" smtClean="0"/>
              <a:pPr/>
              <a:t>21/01/2021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8" name="Rettangolo arrotondato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" name="Segnaposto immagine 2" descr="Segnaposto vuoto per aggiungere un'immagine. Fare clic sul segnaposto e selezionare l'immagine che si vuole aggiungere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E0F33CE-D0E9-4907-B969-01D16671C2B8}" type="datetime1">
              <a:rPr lang="it-IT" smtClean="0"/>
              <a:pPr/>
              <a:t>21/01/2021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dirty="0" smtClean="0"/>
              <a:t>Fare clic per modificare gli stili del testo dello schema</a:t>
            </a:r>
          </a:p>
          <a:p>
            <a:pPr lvl="1" rtl="0"/>
            <a:r>
              <a:rPr lang="it-IT" dirty="0" smtClean="0"/>
              <a:t>Secondo livello</a:t>
            </a:r>
          </a:p>
          <a:p>
            <a:pPr lvl="2" rtl="0"/>
            <a:r>
              <a:rPr lang="it-IT" dirty="0" smtClean="0"/>
              <a:t>Terzo livello</a:t>
            </a:r>
          </a:p>
          <a:p>
            <a:pPr lvl="3" rtl="0"/>
            <a:r>
              <a:rPr lang="it-IT" dirty="0" smtClean="0"/>
              <a:t>Quarto livello</a:t>
            </a:r>
          </a:p>
          <a:p>
            <a:pPr lvl="4" rtl="0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253575" y="6505078"/>
            <a:ext cx="1026583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fld id="{45036044-86D8-4FFA-928A-0C8684564363}" type="datetime1">
              <a:rPr lang="it-IT" smtClean="0"/>
              <a:pPr/>
              <a:t>21/01/2021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pPr rtl="0"/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100" b="1">
                <a:solidFill>
                  <a:srgbClr val="AB3C19"/>
                </a:solidFill>
              </a:defRPr>
            </a:lvl1pPr>
          </a:lstStyle>
          <a:p>
            <a:pPr rtl="0"/>
            <a:fld id="{8FDBFFB2-86D9-4B8F-A59A-553A60B94BBE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unitavaldifiemme.tn.it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hyperlink" Target="mailto:pgzvaldifiemme@live.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it-IT" dirty="0" smtClean="0"/>
              <a:t>BANDO PIANO GIOVANI DI ZONA DI FIEMME </a:t>
            </a:r>
            <a:r>
              <a:rPr lang="it-IT" dirty="0" smtClean="0"/>
              <a:t>2021</a:t>
            </a:r>
            <a:endParaRPr lang="it-IT" dirty="0"/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40" y="-1098870"/>
            <a:ext cx="1871560" cy="1403670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746" y="-1025301"/>
            <a:ext cx="955964" cy="955964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845" y="-1098870"/>
            <a:ext cx="833072" cy="1092345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346" y="-980881"/>
            <a:ext cx="1836161" cy="980881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631" y="-668884"/>
            <a:ext cx="2405294" cy="444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dirty="0" smtClean="0"/>
              <a:t>PIANO GIOVANI DI ZONA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it-IT" b="1" dirty="0"/>
              <a:t>Cos’è?</a:t>
            </a:r>
            <a:r>
              <a:rPr lang="it-IT" dirty="0"/>
              <a:t> Aiuta i ragazzi a promuovere progetti/idee per i giovani del nostro territorio. </a:t>
            </a:r>
            <a:endParaRPr lang="it-IT" dirty="0" smtClean="0"/>
          </a:p>
          <a:p>
            <a:r>
              <a:rPr lang="it-IT" b="1" dirty="0" smtClean="0"/>
              <a:t>Chi </a:t>
            </a:r>
            <a:r>
              <a:rPr lang="it-IT" b="1" dirty="0"/>
              <a:t>può presentare i progetti?</a:t>
            </a:r>
            <a:r>
              <a:rPr lang="it-IT" dirty="0"/>
              <a:t> Qualsiasi ente/associazione/gruppo informale di persone. </a:t>
            </a:r>
          </a:p>
          <a:p>
            <a:r>
              <a:rPr lang="it-IT" b="1" dirty="0"/>
              <a:t>E’ complicato, posso farcela?</a:t>
            </a:r>
            <a:r>
              <a:rPr lang="it-IT" dirty="0"/>
              <a:t> Certamente, sarai affiancato dal Referente Tecnico organizzativo e dal personale della Comunità Territoriale della Valle di Fiemme che ti aiuteranno a presentare tutta la documentazione necessaria. </a:t>
            </a:r>
          </a:p>
          <a:p>
            <a:r>
              <a:rPr lang="it-IT" b="1" dirty="0"/>
              <a:t>Quando?</a:t>
            </a:r>
            <a:r>
              <a:rPr lang="it-IT" dirty="0"/>
              <a:t> Ogni anno viene aperto un bando per presentare delle idee che vengono valutate dal Tavolo per le politiche giovanili della Valle di Fiemme. </a:t>
            </a:r>
          </a:p>
          <a:p>
            <a:r>
              <a:rPr lang="it-IT" b="1" dirty="0"/>
              <a:t>Perché partecipare?</a:t>
            </a:r>
            <a:r>
              <a:rPr lang="it-IT" dirty="0"/>
              <a:t> Perché possiamo aiutarti a portare avanti il tuo progetto/la tua idea!!! </a:t>
            </a:r>
            <a:endParaRPr lang="it-IT" dirty="0" smtClean="0"/>
          </a:p>
          <a:p>
            <a:endParaRPr lang="it-IT" dirty="0"/>
          </a:p>
          <a:p>
            <a:pPr marL="45720" indent="0" rtl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dirty="0" smtClean="0"/>
              <a:t>ASSI PRIORITARI DEL PSG </a:t>
            </a:r>
            <a:r>
              <a:rPr lang="it-IT" dirty="0" smtClean="0"/>
              <a:t>2021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208212" y="1600200"/>
            <a:ext cx="9775969" cy="4897582"/>
          </a:xfrm>
        </p:spPr>
        <p:txBody>
          <a:bodyPr rtlCol="0">
            <a:normAutofit fontScale="77500" lnSpcReduction="20000"/>
          </a:bodyPr>
          <a:lstStyle/>
          <a:p>
            <a:pPr algn="just"/>
            <a:r>
              <a:rPr lang="it-IT" b="1" dirty="0" smtClean="0"/>
              <a:t>Cambiamenti </a:t>
            </a:r>
            <a:r>
              <a:rPr lang="it-IT" b="1" dirty="0"/>
              <a:t>climatici</a:t>
            </a:r>
            <a:r>
              <a:rPr lang="it-IT" dirty="0"/>
              <a:t>: il nostro territorio è stato interessato lo scorso anno dalla tempesta Vaia. Nel mondo i fenomeni atmosferici sono sempre più repentini e violenti. I giovani di tutto il mondo si stanno mobilitando per dare un forte segnale di cambiamento e per fare capire agli adulti al potere che è rimasto poco tempo per invertire la rotta. </a:t>
            </a:r>
          </a:p>
          <a:p>
            <a:pPr algn="just"/>
            <a:r>
              <a:rPr lang="it-IT" b="1" dirty="0" smtClean="0"/>
              <a:t>Cittadinanza </a:t>
            </a:r>
            <a:r>
              <a:rPr lang="it-IT" b="1" dirty="0"/>
              <a:t>attiva</a:t>
            </a:r>
            <a:r>
              <a:rPr lang="it-IT" dirty="0"/>
              <a:t>: intensa nel senso più ampio del termine come partecipazione giovanile alla vita di comunità e alle dinamiche non solo sociali, ma anche politiche ed economiche. E’ necessario che i giovani si responsabilizzino e che capiscano che il loro ruolo nella società è fondamentale. </a:t>
            </a:r>
          </a:p>
          <a:p>
            <a:pPr algn="just"/>
            <a:r>
              <a:rPr lang="it-IT" b="1" dirty="0" smtClean="0"/>
              <a:t>Educazione </a:t>
            </a:r>
            <a:r>
              <a:rPr lang="it-IT" b="1" dirty="0"/>
              <a:t>sentimentale</a:t>
            </a:r>
            <a:r>
              <a:rPr lang="it-IT" dirty="0"/>
              <a:t>: aiutare i giovani a lavorare sulle proprie emozioni a gestire i rifiuti, le sconfitte e la solitudine, ma anche valorizzare i meriti ed i successi di ciascuno. </a:t>
            </a:r>
          </a:p>
          <a:p>
            <a:pPr algn="just"/>
            <a:r>
              <a:rPr lang="it-IT" b="1" dirty="0" smtClean="0"/>
              <a:t>I </a:t>
            </a:r>
            <a:r>
              <a:rPr lang="it-IT" b="1" dirty="0"/>
              <a:t>giovani e il mondo del lavoro</a:t>
            </a:r>
            <a:r>
              <a:rPr lang="it-IT" dirty="0"/>
              <a:t>: il lavoro di oggi è diventato sempre più dinamico e </a:t>
            </a:r>
            <a:r>
              <a:rPr lang="it-IT" dirty="0" smtClean="0"/>
              <a:t>flessibile. </a:t>
            </a:r>
            <a:r>
              <a:rPr lang="it-IT" dirty="0"/>
              <a:t>E’ necessario aiutare i giovani a trovare una propria dimensione inseguendo le vocazioni del singolo. Importante è anche riportare l’attenzione sull’artigianato e su molti mestieri che non trovano nei giovani alcun riscontro e che stanno pian piano scomparendo. </a:t>
            </a:r>
          </a:p>
          <a:p>
            <a:pPr algn="just"/>
            <a:r>
              <a:rPr lang="it-IT" b="1" dirty="0" smtClean="0"/>
              <a:t>Violenza </a:t>
            </a:r>
            <a:r>
              <a:rPr lang="it-IT" b="1" dirty="0"/>
              <a:t>di genere</a:t>
            </a:r>
            <a:r>
              <a:rPr lang="it-IT" dirty="0"/>
              <a:t>: la subalternità della donna è ancora molto presente nella nostra società e anche nella nostra realtà valligiana. Si vogliono favorire percorsi che puntino l’attenzione sulla parità tra i sessi e che tengano al contempo vivo lo spirito di comunità. Forti relazioni sociali possono interrompere questi episodi perché la solitudine e l’isolamento sono gli strumenti di cui si avvalgono gli uomini per sottomettere le donne. </a:t>
            </a:r>
          </a:p>
          <a:p>
            <a:pPr algn="just"/>
            <a:r>
              <a:rPr lang="it-IT" b="1" dirty="0" smtClean="0"/>
              <a:t>Europa </a:t>
            </a:r>
            <a:r>
              <a:rPr lang="it-IT" b="1" dirty="0"/>
              <a:t>ed europeismo</a:t>
            </a:r>
            <a:r>
              <a:rPr lang="it-IT" dirty="0"/>
              <a:t>: in questo momento di crisi identitaria e politica sembra fondamentale incentivare percorsi che sottolineino il grande valore dell’Europa e della multiculturalità. </a:t>
            </a:r>
          </a:p>
        </p:txBody>
      </p:sp>
    </p:spTree>
    <p:extLst>
      <p:ext uri="{BB962C8B-B14F-4D97-AF65-F5344CB8AC3E}">
        <p14:creationId xmlns:p14="http://schemas.microsoft.com/office/powerpoint/2010/main" val="3866169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dirty="0" smtClean="0"/>
              <a:t>OBIETTIVI DEL PSG </a:t>
            </a:r>
            <a:r>
              <a:rPr lang="it-IT" dirty="0" smtClean="0"/>
              <a:t>2021</a:t>
            </a:r>
            <a:endParaRPr lang="it-IT" dirty="0"/>
          </a:p>
        </p:txBody>
      </p:sp>
      <p:graphicFrame>
        <p:nvGraphicFramePr>
          <p:cNvPr id="15" name="Segnaposto contenuto 14" descr="Diagramma di processo con 5 passaggi crescenti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1423689"/>
              </p:ext>
            </p:extLst>
          </p:nvPr>
        </p:nvGraphicFramePr>
        <p:xfrm>
          <a:off x="1274617" y="1505216"/>
          <a:ext cx="10654147" cy="4355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62506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265405" y="642551"/>
            <a:ext cx="6730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650188" y="827217"/>
            <a:ext cx="6131947" cy="3516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  <a:spcAft>
                <a:spcPts val="600"/>
              </a:spcAft>
            </a:pPr>
            <a:r>
              <a:rPr lang="it-IT" kern="50" dirty="0" smtClean="0">
                <a:latin typeface="Times New Roman" panose="02020603050405020304" pitchFamily="18" charset="0"/>
                <a:ea typeface="Arial Unicode MS" panose="020B0604020202020204" pitchFamily="34" charset="-128"/>
              </a:rPr>
              <a:t>La scheda idea che trovate sul sito </a:t>
            </a:r>
            <a:r>
              <a:rPr lang="it-IT" kern="50" dirty="0" smtClean="0">
                <a:latin typeface="Times New Roman" panose="02020603050405020304" pitchFamily="18" charset="0"/>
                <a:ea typeface="Arial Unicode MS" panose="020B0604020202020204" pitchFamily="34" charset="-128"/>
                <a:hlinkClick r:id="rId3"/>
              </a:rPr>
              <a:t>www.comunitavaldifiemme.tn.it</a:t>
            </a:r>
            <a:r>
              <a:rPr lang="it-IT" kern="50" dirty="0" smtClean="0">
                <a:latin typeface="Times New Roman" panose="02020603050405020304" pitchFamily="18" charset="0"/>
                <a:ea typeface="Arial Unicode MS" panose="020B0604020202020204" pitchFamily="34" charset="-128"/>
              </a:rPr>
              <a:t> va inviata all’indirizzo della Comunità Territoriale della Valle di Fiemme, via Alberti n. 4 a Cavalese, oppure via Telefax al numero 0462-241322, consegnate direttamente presso gli uffici della Comunità oppure inviata via mail alla Referente tecnica organizzativa Marta Luchini all’indirizzo </a:t>
            </a:r>
            <a:r>
              <a:rPr lang="it-IT" kern="50" dirty="0" smtClean="0">
                <a:latin typeface="Times New Roman" panose="02020603050405020304" pitchFamily="18" charset="0"/>
                <a:ea typeface="Arial Unicode MS" panose="020B0604020202020204" pitchFamily="34" charset="-128"/>
                <a:hlinkClick r:id="rId4"/>
              </a:rPr>
              <a:t>pgzvaldifiemme@live.it</a:t>
            </a:r>
            <a:r>
              <a:rPr lang="it-IT" kern="50" dirty="0" smtClean="0">
                <a:latin typeface="Times New Roman" panose="02020603050405020304" pitchFamily="18" charset="0"/>
                <a:ea typeface="Arial Unicode MS" panose="020B0604020202020204" pitchFamily="34" charset="-128"/>
              </a:rPr>
              <a:t> </a:t>
            </a:r>
          </a:p>
          <a:p>
            <a:pPr algn="ctr">
              <a:lnSpc>
                <a:spcPct val="125000"/>
              </a:lnSpc>
              <a:spcAft>
                <a:spcPts val="600"/>
              </a:spcAft>
            </a:pPr>
            <a:r>
              <a:rPr lang="it-IT" sz="2000" b="1" u="sng" kern="50" dirty="0" smtClean="0">
                <a:latin typeface="Times New Roman" panose="02020603050405020304" pitchFamily="18" charset="0"/>
                <a:ea typeface="Arial Unicode MS" panose="020B0604020202020204" pitchFamily="34" charset="-128"/>
              </a:rPr>
              <a:t>entro </a:t>
            </a:r>
            <a:r>
              <a:rPr lang="it-IT" sz="2000" b="1" u="sng" kern="50" dirty="0">
                <a:latin typeface="Times New Roman" panose="02020603050405020304" pitchFamily="18" charset="0"/>
                <a:ea typeface="Arial Unicode MS" panose="020B0604020202020204" pitchFamily="34" charset="-128"/>
              </a:rPr>
              <a:t>e non oltre le ore 12.00 del giorno</a:t>
            </a:r>
            <a:endParaRPr lang="it-IT" sz="1600" kern="50" dirty="0">
              <a:latin typeface="Times New Roman" panose="02020603050405020304" pitchFamily="18" charset="0"/>
              <a:ea typeface="Arial Unicode MS" panose="020B0604020202020204" pitchFamily="34" charset="-128"/>
            </a:endParaRP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it-IT" sz="2000" b="1" u="sng" kern="50" dirty="0" err="1" smtClean="0">
                <a:latin typeface="Times New Roman" panose="02020603050405020304" pitchFamily="18" charset="0"/>
                <a:ea typeface="Arial Unicode MS" panose="020B0604020202020204" pitchFamily="34" charset="-128"/>
              </a:rPr>
              <a:t>VENERDì</a:t>
            </a:r>
            <a:r>
              <a:rPr lang="it-IT" sz="2000" b="1" u="sng" kern="50" dirty="0" smtClean="0">
                <a:latin typeface="Times New Roman" panose="02020603050405020304" pitchFamily="18" charset="0"/>
                <a:ea typeface="Arial Unicode MS" panose="020B0604020202020204" pitchFamily="34" charset="-128"/>
              </a:rPr>
              <a:t> 26 </a:t>
            </a:r>
            <a:r>
              <a:rPr lang="it-IT" sz="2000" b="1" u="sng" kern="50" dirty="0" smtClean="0">
                <a:latin typeface="Times New Roman" panose="02020603050405020304" pitchFamily="18" charset="0"/>
                <a:ea typeface="Arial Unicode MS" panose="020B0604020202020204" pitchFamily="34" charset="-128"/>
              </a:rPr>
              <a:t>FEBBRAIO 2021</a:t>
            </a:r>
            <a:endParaRPr lang="it-IT" sz="1600" kern="50" dirty="0">
              <a:effectLst/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592065" y="2042984"/>
            <a:ext cx="3501081" cy="4455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05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caso di accoglimento e di ammissione a finanziamento dell’istanza presentata secondo le modalità testé specificate, il progettista sarà tenuto a sottoscrivere i seguenti impegni:</a:t>
            </a:r>
          </a:p>
          <a:p>
            <a:pPr algn="just"/>
            <a:r>
              <a:rPr lang="it-IT" sz="10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Collaborare </a:t>
            </a:r>
            <a:r>
              <a:rPr lang="it-IT" sz="105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strettamente con il Referente Tecnico-Organizzativo in sede di  presentazione del progetto, in ossequio alle disposizioni stabilite dalla Provincia Autonoma di Trento;  </a:t>
            </a:r>
          </a:p>
          <a:p>
            <a:pPr algn="just"/>
            <a:r>
              <a:rPr lang="it-IT" sz="10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Rispettare </a:t>
            </a:r>
            <a:r>
              <a:rPr lang="it-IT" sz="105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tempi ed i termini di presentazione delle domande di finanziamento, nonché di progettazione, realizzazione e rendicontazione del progetto;</a:t>
            </a:r>
          </a:p>
          <a:p>
            <a:pPr algn="just"/>
            <a:r>
              <a:rPr lang="it-IT" sz="10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Tenere </a:t>
            </a:r>
            <a:r>
              <a:rPr lang="it-IT" sz="105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costantemente informato il Referente Tecnico-Organizzativo sull’andamento del progetto, al quale, inoltre, dovrà essere trasmesso, entro i tempi ed alle condizioni con lo stesso pattuite, tutto il materiale pubblicistico (volantini, manifesti, locandine, file multimediali, ecc.) atto a poter divulgare con debita tempestività, nonché a diffondere il più capillarmente possibile l’iniziativa al più vasto pubblico. A riguardo, si annota che il successo di qualsivoglia sforzo progettuale, infatti, si misura oltre che sulla sua attitudine a colpire nel segno sotto il profilo dei contenuti, anche sulla sua capacità di coprire ed intercettare l’intero ambito di riferimento e di destinazione; </a:t>
            </a:r>
          </a:p>
          <a:p>
            <a:pPr algn="just"/>
            <a:r>
              <a:rPr lang="it-IT" sz="10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Partecipare </a:t>
            </a:r>
            <a:r>
              <a:rPr lang="it-IT" sz="105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un autofinanziamento, in misura del 10% del costo del progetto;</a:t>
            </a:r>
          </a:p>
          <a:p>
            <a:pPr algn="just"/>
            <a:r>
              <a:rPr lang="it-IT" sz="10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Comunicare </a:t>
            </a:r>
            <a:r>
              <a:rPr lang="it-IT" sz="105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 Referente Tecnico-Organizzativo qualsiasi eventuale variazione finanziaria e di contenuto del progetto che dovesse intervenire nel corso della sua </a:t>
            </a:r>
            <a:r>
              <a:rPr lang="it-IT" sz="105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attuazione. </a:t>
            </a:r>
            <a:endParaRPr lang="it-IT" sz="105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149858"/>
      </p:ext>
    </p:extLst>
  </p:cSld>
  <p:clrMapOvr>
    <a:masterClrMapping/>
  </p:clrMapOvr>
</p:sld>
</file>

<file path=ppt/theme/theme1.xml><?xml version="1.0" encoding="utf-8"?>
<a:theme xmlns:a="http://schemas.openxmlformats.org/drawingml/2006/main" name="Bambini che giocano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2250_TF03461883.potx" id="{AAD36B79-23AF-49B5-8739-ED27CE27F3A4}" vid="{7FE44967-ED46-42A4-9D23-388EF2C01E87}"/>
    </a:ext>
  </a:extLst>
</a:theme>
</file>

<file path=ppt/theme/theme2.xml><?xml version="1.0" encoding="utf-8"?>
<a:theme xmlns:a="http://schemas.openxmlformats.org/drawingml/2006/main" name="Tema di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Modello di presentazione a tema didattico con bambini che giocano (illustrazione a fumetti, widescreen)</Template>
  <TotalTime>35</TotalTime>
  <Words>779</Words>
  <Application>Microsoft Office PowerPoint</Application>
  <PresentationFormat>Widescreen</PresentationFormat>
  <Paragraphs>34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 Unicode MS</vt:lpstr>
      <vt:lpstr>Euphemia</vt:lpstr>
      <vt:lpstr>Times New Roman</vt:lpstr>
      <vt:lpstr>Wingdings</vt:lpstr>
      <vt:lpstr>Bambini che giocano 16x9</vt:lpstr>
      <vt:lpstr>BANDO PIANO GIOVANI DI ZONA DI FIEMME 2021</vt:lpstr>
      <vt:lpstr>PIANO GIOVANI DI ZONA </vt:lpstr>
      <vt:lpstr>ASSI PRIORITARI DEL PSG 2021</vt:lpstr>
      <vt:lpstr>OBIETTIVI DEL PSG 2021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BANDO PIANO GIOVANI DI ZONA DI FIEMME 2020</dc:title>
  <dc:creator>Marta</dc:creator>
  <cp:lastModifiedBy>Marta</cp:lastModifiedBy>
  <cp:revision>9</cp:revision>
  <dcterms:created xsi:type="dcterms:W3CDTF">2019-10-04T08:58:51Z</dcterms:created>
  <dcterms:modified xsi:type="dcterms:W3CDTF">2021-01-21T07:57:59Z</dcterms:modified>
</cp:coreProperties>
</file>