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9" r:id="rId4"/>
    <p:sldId id="259" r:id="rId5"/>
    <p:sldId id="261" r:id="rId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6469" autoAdjust="0"/>
  </p:normalViewPr>
  <p:slideViewPr>
    <p:cSldViewPr snapToGrid="0">
      <p:cViewPr varScale="1">
        <p:scale>
          <a:sx n="116" d="100"/>
          <a:sy n="116" d="100"/>
        </p:scale>
        <p:origin x="25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/>
      <dgm:spPr/>
      <dgm:t>
        <a:bodyPr rtlCol="0"/>
        <a:lstStyle/>
        <a:p>
          <a:pPr rtl="0"/>
          <a:r>
            <a:rPr lang="it-IT" noProof="0" dirty="0" smtClean="0"/>
            <a:t>Incentivare lo scambio generazionale</a:t>
          </a:r>
          <a:endParaRPr lang="it-IT" noProof="0" dirty="0"/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/>
      <dgm:spPr/>
      <dgm:t>
        <a:bodyPr rtlCol="0"/>
        <a:lstStyle/>
        <a:p>
          <a:pPr rtl="0"/>
          <a:r>
            <a:rPr lang="it-IT" noProof="0" dirty="0" smtClean="0"/>
            <a:t>Ampliare l’offerta di progetti ed azioni rivolte agli under 16	</a:t>
          </a:r>
          <a:endParaRPr lang="it-IT" noProof="0" dirty="0"/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/>
      <dgm:spPr/>
      <dgm:t>
        <a:bodyPr rtlCol="0"/>
        <a:lstStyle/>
        <a:p>
          <a:pPr rtl="0"/>
          <a:r>
            <a:rPr lang="it-IT" noProof="0" dirty="0" smtClean="0"/>
            <a:t>Migliorare l’attrattività delle iniziative promosse</a:t>
          </a:r>
          <a:endParaRPr lang="it-IT" noProof="0" dirty="0"/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/>
      <dgm:spPr/>
      <dgm:t>
        <a:bodyPr rtlCol="0"/>
        <a:lstStyle/>
        <a:p>
          <a:pPr rtl="0"/>
          <a:r>
            <a:rPr lang="it-IT" noProof="0" dirty="0" smtClean="0"/>
            <a:t>Offrire esperienze di orientamento e accompagnamento nella creazione di spazi professionali e di vita</a:t>
          </a:r>
          <a:endParaRPr lang="it-IT" noProof="0" dirty="0"/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/>
      <dgm:spPr/>
      <dgm:t>
        <a:bodyPr rtlCol="0"/>
        <a:lstStyle/>
        <a:p>
          <a:pPr rtl="0"/>
          <a:r>
            <a:rPr lang="it-IT" noProof="0" dirty="0" smtClean="0"/>
            <a:t>Valorizzare e sostenere la dimensione di confronto e scambio tra i giovani</a:t>
          </a:r>
          <a:endParaRPr lang="it-IT" noProof="0" dirty="0"/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97315" y="1985573"/>
          <a:ext cx="1179436" cy="1962555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200438" y="2571954"/>
          <a:ext cx="1771805" cy="1553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rtlCol="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noProof="0" dirty="0" smtClean="0"/>
            <a:t>Incentivare lo scambio generazionale</a:t>
          </a:r>
          <a:endParaRPr lang="it-IT" sz="1500" kern="1200" noProof="0" dirty="0"/>
        </a:p>
      </dsp:txBody>
      <dsp:txXfrm>
        <a:off x="200438" y="2571954"/>
        <a:ext cx="1771805" cy="1553091"/>
      </dsp:txXfrm>
    </dsp:sp>
    <dsp:sp modelId="{B746139E-4627-4CCC-9299-5653D77ED24D}">
      <dsp:nvSpPr>
        <dsp:cNvPr id="0" name=""/>
        <dsp:cNvSpPr/>
      </dsp:nvSpPr>
      <dsp:spPr>
        <a:xfrm>
          <a:off x="1637941" y="1841087"/>
          <a:ext cx="334303" cy="33430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566352" y="1448842"/>
          <a:ext cx="1179436" cy="196255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369475" y="2035224"/>
          <a:ext cx="1771805" cy="1553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rtlCol="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noProof="0" dirty="0" smtClean="0"/>
            <a:t>Ampliare l’offerta di progetti ed azioni rivolte agli under 16	</a:t>
          </a:r>
          <a:endParaRPr lang="it-IT" sz="1500" kern="1200" noProof="0" dirty="0"/>
        </a:p>
      </dsp:txBody>
      <dsp:txXfrm>
        <a:off x="2369475" y="2035224"/>
        <a:ext cx="1771805" cy="1553091"/>
      </dsp:txXfrm>
    </dsp:sp>
    <dsp:sp modelId="{F6F2BEFC-1674-4E8D-98FF-DE4432BB887C}">
      <dsp:nvSpPr>
        <dsp:cNvPr id="0" name=""/>
        <dsp:cNvSpPr/>
      </dsp:nvSpPr>
      <dsp:spPr>
        <a:xfrm>
          <a:off x="3806978" y="1304357"/>
          <a:ext cx="334303" cy="33430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735388" y="912112"/>
          <a:ext cx="1179436" cy="1962555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538511" y="1498493"/>
          <a:ext cx="1771805" cy="1553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rtlCol="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noProof="0" dirty="0" smtClean="0"/>
            <a:t>Migliorare l’attrattività delle iniziative promosse</a:t>
          </a:r>
          <a:endParaRPr lang="it-IT" sz="1500" kern="1200" noProof="0" dirty="0"/>
        </a:p>
      </dsp:txBody>
      <dsp:txXfrm>
        <a:off x="4538511" y="1498493"/>
        <a:ext cx="1771805" cy="1553091"/>
      </dsp:txXfrm>
    </dsp:sp>
    <dsp:sp modelId="{D5E82CFA-3F05-41CB-A66C-3A904CCE06CE}">
      <dsp:nvSpPr>
        <dsp:cNvPr id="0" name=""/>
        <dsp:cNvSpPr/>
      </dsp:nvSpPr>
      <dsp:spPr>
        <a:xfrm>
          <a:off x="5976014" y="767627"/>
          <a:ext cx="334303" cy="33430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904425" y="375382"/>
          <a:ext cx="1179436" cy="1962555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6707548" y="961763"/>
          <a:ext cx="1771805" cy="1553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rtlCol="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noProof="0" dirty="0" smtClean="0"/>
            <a:t>Offrire esperienze di orientamento e accompagnamento nella creazione di spazi professionali e di vita</a:t>
          </a:r>
          <a:endParaRPr lang="it-IT" sz="1500" kern="1200" noProof="0" dirty="0"/>
        </a:p>
      </dsp:txBody>
      <dsp:txXfrm>
        <a:off x="6707548" y="961763"/>
        <a:ext cx="1771805" cy="1553091"/>
      </dsp:txXfrm>
    </dsp:sp>
    <dsp:sp modelId="{F62C0D9F-BF11-4D63-A28B-80FA21343A28}">
      <dsp:nvSpPr>
        <dsp:cNvPr id="0" name=""/>
        <dsp:cNvSpPr/>
      </dsp:nvSpPr>
      <dsp:spPr>
        <a:xfrm>
          <a:off x="8145051" y="230896"/>
          <a:ext cx="334303" cy="334303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9073462" y="-161347"/>
          <a:ext cx="1179436" cy="1962555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8876584" y="425033"/>
          <a:ext cx="1771805" cy="1553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rtlCol="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noProof="0" dirty="0" smtClean="0"/>
            <a:t>Valorizzare e sostenere la dimensione di confronto e scambio tra i giovani</a:t>
          </a:r>
          <a:endParaRPr lang="it-IT" sz="1500" kern="1200" noProof="0" dirty="0"/>
        </a:p>
      </dsp:txBody>
      <dsp:txXfrm>
        <a:off x="8876584" y="425033"/>
        <a:ext cx="1771805" cy="1553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49878D4-5D20-4CBA-9564-653ED8B239AA}" type="datetime1">
              <a:rPr lang="it-IT" smtClean="0"/>
              <a:t>21/01/2021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it-IT" smtClean="0"/>
              <a:pPr algn="r"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BD0943E-868A-402C-86F4-EA412C87A09D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3251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81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45322EA-24B8-4244-A260-9E3E6A4357D2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79F954-82D9-460F-9423-E3A5528F686D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4662834-C33E-4307-9007-CD1233734AFA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0C972D-BEC9-45AC-A58D-27EAD5EFD3E4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4EEE1A-74EB-442B-BCF3-19C755288FF1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AA5B88-F8D1-4123-B8A1-42C5701D1FE8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CCA3F11-A9B2-4D6E-B22E-84A160BBFD9D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F4C50E-8718-4A96-A156-E07F6B9A8319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30144E2-C126-4E46-9B05-C87C77F3B35A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3BF9191-3E1F-49FB-94A0-79C942EA511B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it-IT" smtClean="0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E0F33CE-D0E9-4907-B969-01D16671C2B8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53575" y="6505078"/>
            <a:ext cx="102658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5036044-86D8-4FFA-928A-0C8684564363}" type="datetime1">
              <a:rPr lang="it-IT" smtClean="0"/>
              <a:pPr/>
              <a:t>21/01/2021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unitavaldifiemme.tn.i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pgzvaldifiemme@liv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 smtClean="0"/>
              <a:t>BANDO PIANO GIOVANI DI ZONA DI FIEMME </a:t>
            </a:r>
            <a:r>
              <a:rPr lang="it-IT" dirty="0" smtClean="0"/>
              <a:t>2021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40" y="-1098870"/>
            <a:ext cx="1871560" cy="140367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6" y="-1025301"/>
            <a:ext cx="955964" cy="95596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45" y="-1098870"/>
            <a:ext cx="833072" cy="109234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346" y="-980881"/>
            <a:ext cx="1836161" cy="98088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631" y="-668884"/>
            <a:ext cx="2405294" cy="44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PIANO GIOVANI DI ZONA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it-IT" b="1" dirty="0"/>
              <a:t>Cos’è?</a:t>
            </a:r>
            <a:r>
              <a:rPr lang="it-IT" dirty="0"/>
              <a:t> Aiuta i ragazzi a promuovere progetti/idee per i giovani del nostro territorio. </a:t>
            </a:r>
            <a:endParaRPr lang="it-IT" dirty="0" smtClean="0"/>
          </a:p>
          <a:p>
            <a:r>
              <a:rPr lang="it-IT" b="1" dirty="0" smtClean="0"/>
              <a:t>Chi </a:t>
            </a:r>
            <a:r>
              <a:rPr lang="it-IT" b="1" dirty="0"/>
              <a:t>può presentare i progetti?</a:t>
            </a:r>
            <a:r>
              <a:rPr lang="it-IT" dirty="0"/>
              <a:t> Qualsiasi ente/associazione/gruppo informale di persone. </a:t>
            </a:r>
          </a:p>
          <a:p>
            <a:r>
              <a:rPr lang="it-IT" b="1" dirty="0"/>
              <a:t>E’ complicato, posso farcela?</a:t>
            </a:r>
            <a:r>
              <a:rPr lang="it-IT" dirty="0"/>
              <a:t> Certamente, sarai affiancato dal Referente Tecnico organizzativo e dal personale della Comunità Territoriale della Valle di Fiemme che ti aiuteranno a presentare tutta la documentazione necessaria. </a:t>
            </a:r>
          </a:p>
          <a:p>
            <a:r>
              <a:rPr lang="it-IT" b="1" dirty="0"/>
              <a:t>Quando?</a:t>
            </a:r>
            <a:r>
              <a:rPr lang="it-IT" dirty="0"/>
              <a:t> Ogni anno viene aperto un bando per presentare delle idee che vengono valutate dal Tavolo per le politiche giovanili della Valle di Fiemme. </a:t>
            </a:r>
          </a:p>
          <a:p>
            <a:r>
              <a:rPr lang="it-IT" b="1" dirty="0"/>
              <a:t>Perché partecipare?</a:t>
            </a:r>
            <a:r>
              <a:rPr lang="it-IT" dirty="0"/>
              <a:t> Perché possiamo aiutarti a portare avanti il tuo progetto/la tua idea!!! </a:t>
            </a:r>
            <a:endParaRPr lang="it-IT" dirty="0" smtClean="0"/>
          </a:p>
          <a:p>
            <a:endParaRPr lang="it-IT" dirty="0"/>
          </a:p>
          <a:p>
            <a:pPr marL="45720" indent="0" rtl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ASSI PRIORITARI DEL PSG </a:t>
            </a:r>
            <a:r>
              <a:rPr lang="it-IT" dirty="0" smtClean="0"/>
              <a:t>2021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208212" y="1600200"/>
            <a:ext cx="9775969" cy="4897582"/>
          </a:xfrm>
        </p:spPr>
        <p:txBody>
          <a:bodyPr rtlCol="0">
            <a:normAutofit fontScale="77500" lnSpcReduction="20000"/>
          </a:bodyPr>
          <a:lstStyle/>
          <a:p>
            <a:pPr algn="just"/>
            <a:r>
              <a:rPr lang="it-IT" b="1" dirty="0" smtClean="0"/>
              <a:t>Cambiamenti </a:t>
            </a:r>
            <a:r>
              <a:rPr lang="it-IT" b="1" dirty="0"/>
              <a:t>climatici</a:t>
            </a:r>
            <a:r>
              <a:rPr lang="it-IT" dirty="0"/>
              <a:t>: il nostro territorio è stato interessato lo scorso anno dalla tempesta Vaia. Nel mondo i fenomeni atmosferici sono sempre più repentini e violenti. I giovani di tutto il mondo si stanno mobilitando per dare un forte segnale di cambiamento e per fare capire agli adulti al potere che è rimasto poco tempo per invertire la rotta. </a:t>
            </a:r>
          </a:p>
          <a:p>
            <a:pPr algn="just"/>
            <a:r>
              <a:rPr lang="it-IT" b="1" dirty="0" smtClean="0"/>
              <a:t>Cittadinanza </a:t>
            </a:r>
            <a:r>
              <a:rPr lang="it-IT" b="1" dirty="0"/>
              <a:t>attiva</a:t>
            </a:r>
            <a:r>
              <a:rPr lang="it-IT" dirty="0"/>
              <a:t>: intensa nel senso più ampio del termine come partecipazione giovanile alla vita di comunità e alle dinamiche non solo sociali, ma anche politiche ed economiche. E’ necessario che i giovani si responsabilizzino e che capiscano che il loro ruolo nella società è fondamentale. </a:t>
            </a:r>
          </a:p>
          <a:p>
            <a:pPr algn="just"/>
            <a:r>
              <a:rPr lang="it-IT" b="1" dirty="0" smtClean="0"/>
              <a:t>Educazione </a:t>
            </a:r>
            <a:r>
              <a:rPr lang="it-IT" b="1" dirty="0"/>
              <a:t>sentimentale</a:t>
            </a:r>
            <a:r>
              <a:rPr lang="it-IT" dirty="0"/>
              <a:t>: aiutare i giovani a lavorare sulle proprie emozioni a gestire i rifiuti, le sconfitte e la solitudine, ma anche valorizzare i meriti ed i successi di ciascuno. </a:t>
            </a:r>
          </a:p>
          <a:p>
            <a:pPr algn="just"/>
            <a:r>
              <a:rPr lang="it-IT" b="1" dirty="0" smtClean="0"/>
              <a:t>I </a:t>
            </a:r>
            <a:r>
              <a:rPr lang="it-IT" b="1" dirty="0"/>
              <a:t>giovani e il mondo del lavoro</a:t>
            </a:r>
            <a:r>
              <a:rPr lang="it-IT" dirty="0"/>
              <a:t>: il lavoro di oggi è diventato sempre più dinamico e </a:t>
            </a:r>
            <a:r>
              <a:rPr lang="it-IT" dirty="0" smtClean="0"/>
              <a:t>flessibile. </a:t>
            </a:r>
            <a:r>
              <a:rPr lang="it-IT" dirty="0"/>
              <a:t>E’ necessario aiutare i giovani a trovare una propria dimensione inseguendo le vocazioni del singolo. Importante è anche riportare l’attenzione sull’artigianato e su molti mestieri che non trovano nei giovani alcun riscontro e che stanno pian piano scomparendo. </a:t>
            </a:r>
          </a:p>
          <a:p>
            <a:pPr algn="just"/>
            <a:r>
              <a:rPr lang="it-IT" b="1" dirty="0" smtClean="0"/>
              <a:t>Violenza </a:t>
            </a:r>
            <a:r>
              <a:rPr lang="it-IT" b="1" dirty="0"/>
              <a:t>di genere</a:t>
            </a:r>
            <a:r>
              <a:rPr lang="it-IT" dirty="0"/>
              <a:t>: la subalternità della donna è ancora molto presente nella nostra società e anche nella nostra realtà valligiana. Si vogliono favorire percorsi che puntino l’attenzione sulla parità tra i sessi e che tengano al contempo vivo lo spirito di comunità. Forti relazioni sociali possono interrompere questi episodi perché la solitudine e l’isolamento sono gli strumenti di cui si avvalgono gli uomini per sottomettere le donne. </a:t>
            </a:r>
          </a:p>
          <a:p>
            <a:pPr algn="just"/>
            <a:r>
              <a:rPr lang="it-IT" b="1" dirty="0" smtClean="0"/>
              <a:t>Europa </a:t>
            </a:r>
            <a:r>
              <a:rPr lang="it-IT" b="1" dirty="0"/>
              <a:t>ed europeismo</a:t>
            </a:r>
            <a:r>
              <a:rPr lang="it-IT" dirty="0"/>
              <a:t>: in questo momento di crisi identitaria e politica sembra fondamentale incentivare percorsi che sottolineino il grande valore dell’Europa e della multiculturalità. </a:t>
            </a: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OBIETTIVI DEL PSG </a:t>
            </a:r>
            <a:r>
              <a:rPr lang="it-IT" dirty="0" smtClean="0"/>
              <a:t>2021</a:t>
            </a:r>
            <a:endParaRPr lang="it-IT" dirty="0"/>
          </a:p>
        </p:txBody>
      </p:sp>
      <p:graphicFrame>
        <p:nvGraphicFramePr>
          <p:cNvPr id="15" name="Segnaposto contenuto 14" descr="Diagramma di processo con 5 passaggi crescenti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423689"/>
              </p:ext>
            </p:extLst>
          </p:nvPr>
        </p:nvGraphicFramePr>
        <p:xfrm>
          <a:off x="1274617" y="1505216"/>
          <a:ext cx="10654147" cy="435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65405" y="642551"/>
            <a:ext cx="673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50188" y="827217"/>
            <a:ext cx="6131947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600"/>
              </a:spcAft>
            </a:pPr>
            <a:r>
              <a:rPr lang="it-IT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La scheda idea che trovate sul sito </a:t>
            </a:r>
            <a:r>
              <a:rPr lang="it-IT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hlinkClick r:id="rId3"/>
              </a:rPr>
              <a:t>www.comunitavaldifiemme.tn.it</a:t>
            </a:r>
            <a:r>
              <a:rPr lang="it-IT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 va inviata all’indirizzo della Comunità Territoriale della Valle di Fiemme, via Alberti n. 4 a Cavalese, oppure via Telefax al numero 0462-241322, consegnate direttamente presso gli uffici della Comunità oppure inviata via mail alla Referente tecnica organizzativa Marta Luchini all’indirizzo </a:t>
            </a:r>
            <a:r>
              <a:rPr lang="it-IT" kern="50" dirty="0" smtClean="0">
                <a:latin typeface="Times New Roman" panose="02020603050405020304" pitchFamily="18" charset="0"/>
                <a:ea typeface="Arial Unicode MS" panose="020B0604020202020204" pitchFamily="34" charset="-128"/>
                <a:hlinkClick r:id="rId4"/>
              </a:rPr>
              <a:t>pgzvaldifiemme@live.it</a:t>
            </a:r>
            <a:r>
              <a:rPr lang="it-IT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</a:p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it-IT" sz="2000" b="1" u="sng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entro </a:t>
            </a:r>
            <a:r>
              <a:rPr lang="it-IT" sz="2000" b="1" u="sng" kern="50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e non oltre le ore 12.00 del giorno</a:t>
            </a:r>
            <a:endParaRPr lang="it-IT" sz="1600" kern="5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u="sng" kern="50" dirty="0" err="1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VENERDì</a:t>
            </a:r>
            <a:r>
              <a:rPr lang="it-IT" sz="2000" b="1" u="sng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 26 </a:t>
            </a:r>
            <a:r>
              <a:rPr lang="it-IT" sz="2000" b="1" u="sng" kern="5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FEBBRAIO 2021</a:t>
            </a:r>
            <a:endParaRPr lang="it-IT" sz="1600" kern="50" dirty="0">
              <a:effectLst/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2065" y="2042984"/>
            <a:ext cx="3501081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caso di accoglimento e di ammissione a finanziamento dell’istanza presentata secondo le modalità testé specificate, il progettista sarà tenuto a sottoscrivere i seguenti impegni:</a:t>
            </a:r>
          </a:p>
          <a:p>
            <a:pPr algn="just"/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Collaborare </a:t>
            </a:r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strettamente con il Referente Tecnico-Organizzativo in sede di  presentazione del progetto, in ossequio alle disposizioni stabilite dalla Provincia Autonoma di Trento;  </a:t>
            </a:r>
          </a:p>
          <a:p>
            <a:pPr algn="just"/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Rispettare </a:t>
            </a:r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tempi ed i termini di presentazione delle domande di finanziamento, nonché di progettazione, realizzazione e rendicontazione del progetto;</a:t>
            </a:r>
          </a:p>
          <a:p>
            <a:pPr algn="just"/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Tenere </a:t>
            </a:r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costantemente informato il Referente Tecnico-Organizzativo sull’andamento del progetto, al quale, inoltre, dovrà essere trasmesso, entro i tempi ed alle condizioni con lo stesso pattuite, tutto il materiale pubblicistico (volantini, manifesti, locandine, file multimediali, ecc.) atto a poter divulgare con debita tempestività, nonché a diffondere il più capillarmente possibile l’iniziativa al più vasto pubblico. A riguardo, si annota che il successo di qualsivoglia sforzo progettuale, infatti, si misura oltre che sulla sua attitudine a colpire nel segno sotto il profilo dei contenuti, anche sulla sua capacità di coprire ed intercettare l’intero ambito di riferimento e di destinazione; </a:t>
            </a:r>
          </a:p>
          <a:p>
            <a:pPr algn="just"/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Partecipare </a:t>
            </a:r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un autofinanziamento, in misura del 10% del costo del progetto;</a:t>
            </a:r>
          </a:p>
          <a:p>
            <a:pPr algn="just"/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Comunicare </a:t>
            </a:r>
            <a:r>
              <a:rPr lang="it-IT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Referente Tecnico-Organizzativo qualsiasi eventuale variazione finanziaria e di contenuto del progetto che dovesse intervenire nel corso della sua </a:t>
            </a:r>
            <a:r>
              <a:rPr lang="it-IT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attuazione. </a:t>
            </a:r>
            <a:endParaRPr lang="it-IT" sz="105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theme/theme1.xml><?xml version="1.0" encoding="utf-8"?>
<a:theme xmlns:a="http://schemas.openxmlformats.org/drawingml/2006/main" name="Bambini che giocan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50_TF03461883.potx" id="{AAD36B79-23AF-49B5-8739-ED27CE27F3A4}" vid="{7FE44967-ED46-42A4-9D23-388EF2C01E87}"/>
    </a:ext>
  </a:extLst>
</a:theme>
</file>

<file path=ppt/theme/theme2.xml><?xml version="1.0" encoding="utf-8"?>
<a:theme xmlns:a="http://schemas.openxmlformats.org/drawingml/2006/main" name="Tema di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di presentazione a tema didattico con bambini che giocano (illustrazione a fumetti, widescreen)</Template>
  <TotalTime>35</TotalTime>
  <Words>779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 Unicode MS</vt:lpstr>
      <vt:lpstr>Euphemia</vt:lpstr>
      <vt:lpstr>Times New Roman</vt:lpstr>
      <vt:lpstr>Wingdings</vt:lpstr>
      <vt:lpstr>Bambini che giocano 16x9</vt:lpstr>
      <vt:lpstr>BANDO PIANO GIOVANI DI ZONA DI FIEMME 2021</vt:lpstr>
      <vt:lpstr>PIANO GIOVANI DI ZONA </vt:lpstr>
      <vt:lpstr>ASSI PRIORITARI DEL PSG 2021</vt:lpstr>
      <vt:lpstr>OBIETTIVI DEL PSG 2021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PIANO GIOVANI DI ZONA DI FIEMME 2020</dc:title>
  <dc:creator>Marta</dc:creator>
  <cp:lastModifiedBy>Marta</cp:lastModifiedBy>
  <cp:revision>9</cp:revision>
  <dcterms:created xsi:type="dcterms:W3CDTF">2019-10-04T08:58:51Z</dcterms:created>
  <dcterms:modified xsi:type="dcterms:W3CDTF">2021-01-21T07:57:59Z</dcterms:modified>
</cp:coreProperties>
</file>